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4"/>
  </p:notesMasterIdLst>
  <p:handoutMasterIdLst>
    <p:handoutMasterId r:id="rId25"/>
  </p:handoutMasterIdLst>
  <p:sldIdLst>
    <p:sldId id="274" r:id="rId2"/>
    <p:sldId id="276" r:id="rId3"/>
    <p:sldId id="587" r:id="rId4"/>
    <p:sldId id="588" r:id="rId5"/>
    <p:sldId id="589" r:id="rId6"/>
    <p:sldId id="590" r:id="rId7"/>
    <p:sldId id="591" r:id="rId8"/>
    <p:sldId id="592" r:id="rId9"/>
    <p:sldId id="593" r:id="rId10"/>
    <p:sldId id="594" r:id="rId11"/>
    <p:sldId id="595" r:id="rId12"/>
    <p:sldId id="596" r:id="rId13"/>
    <p:sldId id="597" r:id="rId14"/>
    <p:sldId id="599" r:id="rId15"/>
    <p:sldId id="600" r:id="rId16"/>
    <p:sldId id="601" r:id="rId17"/>
    <p:sldId id="602" r:id="rId18"/>
    <p:sldId id="603" r:id="rId19"/>
    <p:sldId id="604" r:id="rId20"/>
    <p:sldId id="586" r:id="rId21"/>
    <p:sldId id="528" r:id="rId22"/>
    <p:sldId id="40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  <p14:sldId id="276"/>
          </p14:sldIdLst>
        </p14:section>
        <p14:section name="Характеристики на символ" id="{08231F49-C9A7-4A62-A805-954CD0506987}">
          <p14:sldIdLst>
            <p14:sldId id="587"/>
            <p14:sldId id="588"/>
          </p14:sldIdLst>
        </p14:section>
        <p14:section name="Форматиране на символи" id="{53BD2237-984A-43D0-AFFA-AFD20F188159}">
          <p14:sldIdLst>
            <p14:sldId id="589"/>
            <p14:sldId id="590"/>
            <p14:sldId id="591"/>
            <p14:sldId id="592"/>
            <p14:sldId id="593"/>
          </p14:sldIdLst>
        </p14:section>
        <p14:section name="Скритите символи" id="{7112B226-CA46-4D4E-9164-5733374C1007}">
          <p14:sldIdLst>
            <p14:sldId id="594"/>
            <p14:sldId id="595"/>
          </p14:sldIdLst>
        </p14:section>
        <p14:section name="Форматиране на абзац" id="{1BBA6D8A-5D02-46E9-BBDE-07CCDDE4EF39}">
          <p14:sldIdLst>
            <p14:sldId id="596"/>
            <p14:sldId id="597"/>
            <p14:sldId id="599"/>
            <p14:sldId id="600"/>
            <p14:sldId id="601"/>
            <p14:sldId id="602"/>
            <p14:sldId id="603"/>
            <p14:sldId id="604"/>
          </p14:sldIdLst>
        </p14:section>
        <p14:section name="Заключение" id="{10E03AB1-9AA8-4E86-9A64-D741901E50A2}">
          <p14:sldIdLst>
            <p14:sldId id="586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  <p:cmAuthor id="2" name="Muharem" initials="M" lastIdx="1" clrIdx="1">
    <p:extLst>
      <p:ext uri="{19B8F6BF-5375-455C-9EA6-DF929625EA0E}">
        <p15:presenceInfo xmlns:p15="http://schemas.microsoft.com/office/powerpoint/2012/main" userId="6656750bdb50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5C70"/>
    <a:srgbClr val="233B53"/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3AFA56-0E8C-4EBD-8FE7-7622987BC3CE}" v="39" dt="2023-08-11T16:35:34.36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67" autoAdjust="0"/>
    <p:restoredTop sz="94609" autoAdjust="0"/>
  </p:normalViewPr>
  <p:slideViewPr>
    <p:cSldViewPr snapToGrid="0" showGuides="1">
      <p:cViewPr varScale="1">
        <p:scale>
          <a:sx n="101" d="100"/>
          <a:sy n="101" d="100"/>
        </p:scale>
        <p:origin x="114" y="7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4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ralieva,Rumyana (GBS Sourcing) BI-BG-S" userId="acb836a2-01b2-4c83-bf7f-a32750ad8778" providerId="ADAL" clId="{683AFA56-0E8C-4EBD-8FE7-7622987BC3CE}"/>
    <pc:docChg chg="undo custSel modSld">
      <pc:chgData name="Zaralieva,Rumyana (GBS Sourcing) BI-BG-S" userId="acb836a2-01b2-4c83-bf7f-a32750ad8778" providerId="ADAL" clId="{683AFA56-0E8C-4EBD-8FE7-7622987BC3CE}" dt="2023-08-11T16:36:54.115" v="162" actId="14100"/>
      <pc:docMkLst>
        <pc:docMk/>
      </pc:docMkLst>
      <pc:sldChg chg="modAnim">
        <pc:chgData name="Zaralieva,Rumyana (GBS Sourcing) BI-BG-S" userId="acb836a2-01b2-4c83-bf7f-a32750ad8778" providerId="ADAL" clId="{683AFA56-0E8C-4EBD-8FE7-7622987BC3CE}" dt="2023-08-11T16:13:32.699" v="23"/>
        <pc:sldMkLst>
          <pc:docMk/>
          <pc:sldMk cId="3072402304" sldId="635"/>
        </pc:sldMkLst>
      </pc:sldChg>
      <pc:sldChg chg="addSp delSp modSp mod modAnim">
        <pc:chgData name="Zaralieva,Rumyana (GBS Sourcing) BI-BG-S" userId="acb836a2-01b2-4c83-bf7f-a32750ad8778" providerId="ADAL" clId="{683AFA56-0E8C-4EBD-8FE7-7622987BC3CE}" dt="2023-08-11T16:35:34.367" v="158"/>
        <pc:sldMkLst>
          <pc:docMk/>
          <pc:sldMk cId="1139474173" sldId="644"/>
        </pc:sldMkLst>
        <pc:spChg chg="del">
          <ac:chgData name="Zaralieva,Rumyana (GBS Sourcing) BI-BG-S" userId="acb836a2-01b2-4c83-bf7f-a32750ad8778" providerId="ADAL" clId="{683AFA56-0E8C-4EBD-8FE7-7622987BC3CE}" dt="2023-08-11T16:31:13.563" v="131" actId="478"/>
          <ac:spMkLst>
            <pc:docMk/>
            <pc:sldMk cId="1139474173" sldId="644"/>
            <ac:spMk id="2" creationId="{8036882D-658D-CB8A-72F5-C658CDF732C1}"/>
          </ac:spMkLst>
        </pc:spChg>
        <pc:spChg chg="mod">
          <ac:chgData name="Zaralieva,Rumyana (GBS Sourcing) BI-BG-S" userId="acb836a2-01b2-4c83-bf7f-a32750ad8778" providerId="ADAL" clId="{683AFA56-0E8C-4EBD-8FE7-7622987BC3CE}" dt="2023-08-11T16:35:13.716" v="156" actId="20577"/>
          <ac:spMkLst>
            <pc:docMk/>
            <pc:sldMk cId="1139474173" sldId="644"/>
            <ac:spMk id="5" creationId="{52257ABB-6E9B-4338-8204-41F5119CB79D}"/>
          </ac:spMkLst>
        </pc:spChg>
        <pc:picChg chg="add mod modCrop">
          <ac:chgData name="Zaralieva,Rumyana (GBS Sourcing) BI-BG-S" userId="acb836a2-01b2-4c83-bf7f-a32750ad8778" providerId="ADAL" clId="{683AFA56-0E8C-4EBD-8FE7-7622987BC3CE}" dt="2023-08-11T16:34:03.361" v="144" actId="14100"/>
          <ac:picMkLst>
            <pc:docMk/>
            <pc:sldMk cId="1139474173" sldId="644"/>
            <ac:picMk id="6" creationId="{CF99B202-E220-3C6A-4AD3-B63599D17F46}"/>
          </ac:picMkLst>
        </pc:picChg>
        <pc:picChg chg="add del mod">
          <ac:chgData name="Zaralieva,Rumyana (GBS Sourcing) BI-BG-S" userId="acb836a2-01b2-4c83-bf7f-a32750ad8778" providerId="ADAL" clId="{683AFA56-0E8C-4EBD-8FE7-7622987BC3CE}" dt="2023-08-11T16:34:19.099" v="146" actId="478"/>
          <ac:picMkLst>
            <pc:docMk/>
            <pc:sldMk cId="1139474173" sldId="644"/>
            <ac:picMk id="8" creationId="{0388C0FC-0523-974D-4101-662EC927C687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35:02.568" v="153" actId="962"/>
          <ac:picMkLst>
            <pc:docMk/>
            <pc:sldMk cId="1139474173" sldId="644"/>
            <ac:picMk id="11" creationId="{42AF20DF-0BEA-28CC-6CDE-C5FF094DE025}"/>
          </ac:picMkLst>
        </pc:picChg>
      </pc:sldChg>
      <pc:sldChg chg="addSp delSp modSp mod">
        <pc:chgData name="Zaralieva,Rumyana (GBS Sourcing) BI-BG-S" userId="acb836a2-01b2-4c83-bf7f-a32750ad8778" providerId="ADAL" clId="{683AFA56-0E8C-4EBD-8FE7-7622987BC3CE}" dt="2023-08-11T16:12:07.143" v="11" actId="208"/>
        <pc:sldMkLst>
          <pc:docMk/>
          <pc:sldMk cId="3444872940" sldId="664"/>
        </pc:sldMkLst>
        <pc:spChg chg="del">
          <ac:chgData name="Zaralieva,Rumyana (GBS Sourcing) BI-BG-S" userId="acb836a2-01b2-4c83-bf7f-a32750ad8778" providerId="ADAL" clId="{683AFA56-0E8C-4EBD-8FE7-7622987BC3CE}" dt="2023-08-11T16:11:17.993" v="3" actId="478"/>
          <ac:spMkLst>
            <pc:docMk/>
            <pc:sldMk cId="3444872940" sldId="664"/>
            <ac:spMk id="2" creationId="{B9432C41-8D8F-2629-AA6F-1CA0AD72C6F2}"/>
          </ac:spMkLst>
        </pc:spChg>
        <pc:picChg chg="del">
          <ac:chgData name="Zaralieva,Rumyana (GBS Sourcing) BI-BG-S" userId="acb836a2-01b2-4c83-bf7f-a32750ad8778" providerId="ADAL" clId="{683AFA56-0E8C-4EBD-8FE7-7622987BC3CE}" dt="2023-08-11T16:10:54.232" v="0" actId="478"/>
          <ac:picMkLst>
            <pc:docMk/>
            <pc:sldMk cId="3444872940" sldId="664"/>
            <ac:picMk id="4" creationId="{00000000-0000-0000-0000-000000000000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12:07.143" v="11" actId="208"/>
          <ac:picMkLst>
            <pc:docMk/>
            <pc:sldMk cId="3444872940" sldId="664"/>
            <ac:picMk id="6" creationId="{1431E400-2A7F-5E78-DD82-A28FCF9DD5B4}"/>
          </ac:picMkLst>
        </pc:picChg>
      </pc:sldChg>
      <pc:sldChg chg="delSp modSp mod">
        <pc:chgData name="Zaralieva,Rumyana (GBS Sourcing) BI-BG-S" userId="acb836a2-01b2-4c83-bf7f-a32750ad8778" providerId="ADAL" clId="{683AFA56-0E8C-4EBD-8FE7-7622987BC3CE}" dt="2023-08-11T16:36:02.425" v="159" actId="208"/>
        <pc:sldMkLst>
          <pc:docMk/>
          <pc:sldMk cId="4162728835" sldId="666"/>
        </pc:sldMkLst>
        <pc:spChg chg="del">
          <ac:chgData name="Zaralieva,Rumyana (GBS Sourcing) BI-BG-S" userId="acb836a2-01b2-4c83-bf7f-a32750ad8778" providerId="ADAL" clId="{683AFA56-0E8C-4EBD-8FE7-7622987BC3CE}" dt="2023-08-11T16:14:52.096" v="25" actId="478"/>
          <ac:spMkLst>
            <pc:docMk/>
            <pc:sldMk cId="4162728835" sldId="666"/>
            <ac:spMk id="6" creationId="{064039AD-F593-E647-964B-9AD4ED43B0BF}"/>
          </ac:spMkLst>
        </pc:spChg>
        <pc:picChg chg="mod">
          <ac:chgData name="Zaralieva,Rumyana (GBS Sourcing) BI-BG-S" userId="acb836a2-01b2-4c83-bf7f-a32750ad8778" providerId="ADAL" clId="{683AFA56-0E8C-4EBD-8FE7-7622987BC3CE}" dt="2023-08-11T16:36:02.425" v="159" actId="208"/>
          <ac:picMkLst>
            <pc:docMk/>
            <pc:sldMk cId="4162728835" sldId="666"/>
            <ac:picMk id="5" creationId="{00000000-0000-0000-0000-000000000000}"/>
          </ac:picMkLst>
        </pc:picChg>
      </pc:sldChg>
      <pc:sldChg chg="delSp modSp mod">
        <pc:chgData name="Zaralieva,Rumyana (GBS Sourcing) BI-BG-S" userId="acb836a2-01b2-4c83-bf7f-a32750ad8778" providerId="ADAL" clId="{683AFA56-0E8C-4EBD-8FE7-7622987BC3CE}" dt="2023-08-11T16:15:53.006" v="27" actId="478"/>
        <pc:sldMkLst>
          <pc:docMk/>
          <pc:sldMk cId="3131606829" sldId="667"/>
        </pc:sldMkLst>
        <pc:spChg chg="del">
          <ac:chgData name="Zaralieva,Rumyana (GBS Sourcing) BI-BG-S" userId="acb836a2-01b2-4c83-bf7f-a32750ad8778" providerId="ADAL" clId="{683AFA56-0E8C-4EBD-8FE7-7622987BC3CE}" dt="2023-08-11T16:15:53.006" v="27" actId="478"/>
          <ac:spMkLst>
            <pc:docMk/>
            <pc:sldMk cId="3131606829" sldId="667"/>
            <ac:spMk id="6" creationId="{4DBD4092-C56C-59A7-1007-4276801C949B}"/>
          </ac:spMkLst>
        </pc:spChg>
        <pc:picChg chg="mod">
          <ac:chgData name="Zaralieva,Rumyana (GBS Sourcing) BI-BG-S" userId="acb836a2-01b2-4c83-bf7f-a32750ad8778" providerId="ADAL" clId="{683AFA56-0E8C-4EBD-8FE7-7622987BC3CE}" dt="2023-08-11T16:15:43.749" v="26" actId="14826"/>
          <ac:picMkLst>
            <pc:docMk/>
            <pc:sldMk cId="3131606829" sldId="667"/>
            <ac:picMk id="5" creationId="{00000000-0000-0000-0000-000000000000}"/>
          </ac:picMkLst>
        </pc:picChg>
      </pc:sldChg>
      <pc:sldChg chg="addSp delSp modSp mod modAnim">
        <pc:chgData name="Zaralieva,Rumyana (GBS Sourcing) BI-BG-S" userId="acb836a2-01b2-4c83-bf7f-a32750ad8778" providerId="ADAL" clId="{683AFA56-0E8C-4EBD-8FE7-7622987BC3CE}" dt="2023-08-11T16:18:20.735" v="45"/>
        <pc:sldMkLst>
          <pc:docMk/>
          <pc:sldMk cId="1683193589" sldId="672"/>
        </pc:sldMkLst>
        <pc:spChg chg="mod">
          <ac:chgData name="Zaralieva,Rumyana (GBS Sourcing) BI-BG-S" userId="acb836a2-01b2-4c83-bf7f-a32750ad8778" providerId="ADAL" clId="{683AFA56-0E8C-4EBD-8FE7-7622987BC3CE}" dt="2023-08-11T16:17:26.513" v="35" actId="14100"/>
          <ac:spMkLst>
            <pc:docMk/>
            <pc:sldMk cId="1683193589" sldId="672"/>
            <ac:spMk id="2" creationId="{00000000-0000-0000-0000-000000000000}"/>
          </ac:spMkLst>
        </pc:spChg>
        <pc:spChg chg="del">
          <ac:chgData name="Zaralieva,Rumyana (GBS Sourcing) BI-BG-S" userId="acb836a2-01b2-4c83-bf7f-a32750ad8778" providerId="ADAL" clId="{683AFA56-0E8C-4EBD-8FE7-7622987BC3CE}" dt="2023-08-11T16:17:02.750" v="28" actId="478"/>
          <ac:spMkLst>
            <pc:docMk/>
            <pc:sldMk cId="1683193589" sldId="672"/>
            <ac:spMk id="6" creationId="{F414B1CD-2515-B80D-F61B-39F08041FF46}"/>
          </ac:spMkLst>
        </pc:spChg>
        <pc:picChg chg="mod">
          <ac:chgData name="Zaralieva,Rumyana (GBS Sourcing) BI-BG-S" userId="acb836a2-01b2-4c83-bf7f-a32750ad8778" providerId="ADAL" clId="{683AFA56-0E8C-4EBD-8FE7-7622987BC3CE}" dt="2023-08-11T16:17:35.997" v="40" actId="1076"/>
          <ac:picMkLst>
            <pc:docMk/>
            <pc:sldMk cId="1683193589" sldId="672"/>
            <ac:picMk id="5" creationId="{00000000-0000-0000-0000-000000000000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17:39.804" v="42" actId="1076"/>
          <ac:picMkLst>
            <pc:docMk/>
            <pc:sldMk cId="1683193589" sldId="672"/>
            <ac:picMk id="8" creationId="{89B5481A-FB1C-B642-CEC5-4B9F215BC369}"/>
          </ac:picMkLst>
        </pc:picChg>
      </pc:sldChg>
      <pc:sldChg chg="addSp delSp modSp mod modAnim">
        <pc:chgData name="Zaralieva,Rumyana (GBS Sourcing) BI-BG-S" userId="acb836a2-01b2-4c83-bf7f-a32750ad8778" providerId="ADAL" clId="{683AFA56-0E8C-4EBD-8FE7-7622987BC3CE}" dt="2023-08-11T16:36:54.115" v="162" actId="14100"/>
        <pc:sldMkLst>
          <pc:docMk/>
          <pc:sldMk cId="2550595343" sldId="675"/>
        </pc:sldMkLst>
        <pc:spChg chg="del">
          <ac:chgData name="Zaralieva,Rumyana (GBS Sourcing) BI-BG-S" userId="acb836a2-01b2-4c83-bf7f-a32750ad8778" providerId="ADAL" clId="{683AFA56-0E8C-4EBD-8FE7-7622987BC3CE}" dt="2023-08-11T16:26:28.768" v="100" actId="478"/>
          <ac:spMkLst>
            <pc:docMk/>
            <pc:sldMk cId="2550595343" sldId="675"/>
            <ac:spMk id="6" creationId="{9EF2964C-E0E4-38BE-EBFB-07EC279383FC}"/>
          </ac:spMkLst>
        </pc:spChg>
        <pc:spChg chg="del">
          <ac:chgData name="Zaralieva,Rumyana (GBS Sourcing) BI-BG-S" userId="acb836a2-01b2-4c83-bf7f-a32750ad8778" providerId="ADAL" clId="{683AFA56-0E8C-4EBD-8FE7-7622987BC3CE}" dt="2023-08-11T16:27:05.329" v="110" actId="478"/>
          <ac:spMkLst>
            <pc:docMk/>
            <pc:sldMk cId="2550595343" sldId="675"/>
            <ac:spMk id="7" creationId="{8FE1B987-74E8-1374-70C6-BA50BE096B44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28:09.328" v="122" actId="1076"/>
          <ac:spMkLst>
            <pc:docMk/>
            <pc:sldMk cId="2550595343" sldId="675"/>
            <ac:spMk id="10" creationId="{0FC94885-9E7E-0EAB-5BCF-9F3CBDB66E87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36:47.476" v="160" actId="1076"/>
          <ac:spMkLst>
            <pc:docMk/>
            <pc:sldMk cId="2550595343" sldId="675"/>
            <ac:spMk id="11" creationId="{BDE55FDF-4CE9-0172-3715-48D45C69BA99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28:48.821" v="130" actId="14100"/>
          <ac:spMkLst>
            <pc:docMk/>
            <pc:sldMk cId="2550595343" sldId="675"/>
            <ac:spMk id="12" creationId="{6C3A5D8E-F9BF-DF69-173F-1C3E4215447C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36:54.115" v="162" actId="14100"/>
          <ac:spMkLst>
            <pc:docMk/>
            <pc:sldMk cId="2550595343" sldId="675"/>
            <ac:spMk id="13" creationId="{C9C7D803-8D08-3FA2-3953-8A2C754BE653}"/>
          </ac:spMkLst>
        </pc:spChg>
        <pc:picChg chg="add mod modCrop">
          <ac:chgData name="Zaralieva,Rumyana (GBS Sourcing) BI-BG-S" userId="acb836a2-01b2-4c83-bf7f-a32750ad8778" providerId="ADAL" clId="{683AFA56-0E8C-4EBD-8FE7-7622987BC3CE}" dt="2023-08-11T16:26:43.550" v="106" actId="1076"/>
          <ac:picMkLst>
            <pc:docMk/>
            <pc:sldMk cId="2550595343" sldId="675"/>
            <ac:picMk id="2" creationId="{ACBA5D35-5B31-0843-B23F-FD6F39EBE63F}"/>
          </ac:picMkLst>
        </pc:picChg>
        <pc:picChg chg="mod modCrop">
          <ac:chgData name="Zaralieva,Rumyana (GBS Sourcing) BI-BG-S" userId="acb836a2-01b2-4c83-bf7f-a32750ad8778" providerId="ADAL" clId="{683AFA56-0E8C-4EBD-8FE7-7622987BC3CE}" dt="2023-08-11T16:26:47.061" v="108" actId="1076"/>
          <ac:picMkLst>
            <pc:docMk/>
            <pc:sldMk cId="2550595343" sldId="675"/>
            <ac:picMk id="5" creationId="{00000000-0000-0000-0000-000000000000}"/>
          </ac:picMkLst>
        </pc:picChg>
        <pc:picChg chg="add mod modCrop">
          <ac:chgData name="Zaralieva,Rumyana (GBS Sourcing) BI-BG-S" userId="acb836a2-01b2-4c83-bf7f-a32750ad8778" providerId="ADAL" clId="{683AFA56-0E8C-4EBD-8FE7-7622987BC3CE}" dt="2023-08-11T16:26:41.823" v="105" actId="1076"/>
          <ac:picMkLst>
            <pc:docMk/>
            <pc:sldMk cId="2550595343" sldId="675"/>
            <ac:picMk id="8" creationId="{B086F2A9-D5FC-9FFD-43B2-0EB228863C63}"/>
          </ac:picMkLst>
        </pc:picChg>
        <pc:picChg chg="add mod modCrop">
          <ac:chgData name="Zaralieva,Rumyana (GBS Sourcing) BI-BG-S" userId="acb836a2-01b2-4c83-bf7f-a32750ad8778" providerId="ADAL" clId="{683AFA56-0E8C-4EBD-8FE7-7622987BC3CE}" dt="2023-08-11T16:26:44.531" v="107" actId="1076"/>
          <ac:picMkLst>
            <pc:docMk/>
            <pc:sldMk cId="2550595343" sldId="675"/>
            <ac:picMk id="9" creationId="{45356975-3744-5608-A4B8-A04EE684575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28.9.2023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203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17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9/28/2023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9/28/2023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264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2820" y="1435108"/>
            <a:ext cx="7804097" cy="46913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7996846" y="1101255"/>
            <a:ext cx="62937" cy="5178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9711" y="1876206"/>
            <a:ext cx="186904" cy="440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5989" y="1353867"/>
            <a:ext cx="3269246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9/28/2023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9/28/2023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9/28/2023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9/28/2023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9/28/2023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9/28/2023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9/28/2023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9/28/2023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9/28/2023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91" r:id="rId12"/>
    <p:sldLayoutId id="2147483686" r:id="rId13"/>
    <p:sldLayoutId id="2147483689" r:id="rId14"/>
    <p:sldLayoutId id="2147483688" r:id="rId15"/>
    <p:sldLayoutId id="214748368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7" y="1835450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 smtClean="0">
                <a:solidFill>
                  <a:srgbClr val="234465"/>
                </a:solidFill>
              </a:rPr>
              <a:t>Начини за редактиране на текст в </a:t>
            </a:r>
            <a:r>
              <a:rPr lang="en-US" dirty="0" smtClean="0">
                <a:solidFill>
                  <a:srgbClr val="234465"/>
                </a:solidFill>
              </a:rPr>
              <a:t>Word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409" y="429804"/>
            <a:ext cx="11183752" cy="1451750"/>
          </a:xfrm>
        </p:spPr>
        <p:txBody>
          <a:bodyPr>
            <a:noAutofit/>
          </a:bodyPr>
          <a:lstStyle/>
          <a:p>
            <a:r>
              <a:rPr lang="ru-RU" dirty="0"/>
              <a:t>Форматиране на текст на ниво символи и ниво </a:t>
            </a:r>
            <a:r>
              <a:rPr lang="bg-BG" dirty="0" smtClean="0"/>
              <a:t>абзац</a:t>
            </a:r>
            <a:endParaRPr lang="en-US" sz="4800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269" y="2759095"/>
            <a:ext cx="2806070" cy="260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109" y="5293912"/>
            <a:ext cx="10961783" cy="768084"/>
          </a:xfrm>
        </p:spPr>
        <p:txBody>
          <a:bodyPr/>
          <a:lstStyle/>
          <a:p>
            <a:r>
              <a:rPr lang="bg-BG" dirty="0" smtClean="0"/>
              <a:t>Скритите символи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915" y="996461"/>
            <a:ext cx="3135923" cy="313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49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4061676"/>
          </a:xfrm>
        </p:spPr>
        <p:txBody>
          <a:bodyPr/>
          <a:lstStyle/>
          <a:p>
            <a:r>
              <a:rPr lang="bg-BG" b="1" dirty="0" smtClean="0"/>
              <a:t>Най-често</a:t>
            </a:r>
            <a:r>
              <a:rPr lang="bg-BG" dirty="0" smtClean="0"/>
              <a:t> използваните скрити символи:</a:t>
            </a:r>
          </a:p>
          <a:p>
            <a:pPr lvl="1"/>
            <a:r>
              <a:rPr lang="bg-BG" dirty="0" smtClean="0"/>
              <a:t>Интервал </a:t>
            </a:r>
            <a:r>
              <a:rPr lang="en-US" dirty="0" smtClean="0"/>
              <a:t>[</a:t>
            </a:r>
            <a:r>
              <a:rPr lang="en-US" b="1" dirty="0" smtClean="0"/>
              <a:t>Space</a:t>
            </a:r>
            <a:r>
              <a:rPr lang="en-US" dirty="0" smtClean="0"/>
              <a:t>] – </a:t>
            </a:r>
            <a:r>
              <a:rPr lang="en-US" b="1" dirty="0" smtClean="0"/>
              <a:t>·</a:t>
            </a:r>
          </a:p>
          <a:p>
            <a:pPr lvl="1"/>
            <a:r>
              <a:rPr lang="bg-BG" dirty="0" smtClean="0"/>
              <a:t>Край на абзац </a:t>
            </a:r>
            <a:r>
              <a:rPr lang="en-US" dirty="0" smtClean="0"/>
              <a:t>[</a:t>
            </a:r>
            <a:r>
              <a:rPr lang="en-US" b="1" dirty="0" smtClean="0"/>
              <a:t>Enter</a:t>
            </a:r>
            <a:r>
              <a:rPr lang="en-US" dirty="0"/>
              <a:t>]</a:t>
            </a:r>
            <a:r>
              <a:rPr lang="en-US" dirty="0" smtClean="0"/>
              <a:t>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b="1" dirty="0" smtClean="0"/>
              <a:t>¶</a:t>
            </a:r>
          </a:p>
          <a:p>
            <a:r>
              <a:rPr lang="bg-BG" dirty="0" smtClean="0"/>
              <a:t>Може да </a:t>
            </a:r>
            <a:r>
              <a:rPr lang="bg-BG" b="1" dirty="0" smtClean="0"/>
              <a:t>скриете</a:t>
            </a:r>
            <a:r>
              <a:rPr lang="bg-BG" dirty="0" smtClean="0"/>
              <a:t> или </a:t>
            </a:r>
            <a:r>
              <a:rPr lang="bg-BG" b="1" dirty="0" smtClean="0"/>
              <a:t>покажете</a:t>
            </a:r>
            <a:r>
              <a:rPr lang="bg-BG" dirty="0" smtClean="0"/>
              <a:t> тези символи с бутона </a:t>
            </a:r>
            <a:r>
              <a:rPr lang="en-US" dirty="0" smtClean="0"/>
              <a:t>[</a:t>
            </a:r>
            <a:r>
              <a:rPr lang="en-US" b="1" dirty="0" smtClean="0"/>
              <a:t>¶</a:t>
            </a:r>
            <a:r>
              <a:rPr lang="en-US" dirty="0" smtClean="0"/>
              <a:t>] </a:t>
            </a:r>
            <a:r>
              <a:rPr lang="bg-BG" dirty="0" smtClean="0"/>
              <a:t>от раздела </a:t>
            </a:r>
            <a:r>
              <a:rPr lang="en-US" b="1" dirty="0" smtClean="0"/>
              <a:t>Home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Скритите символи в компютърния текст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855" y="4679503"/>
            <a:ext cx="4390805" cy="17563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10770348" y="4837030"/>
            <a:ext cx="442548" cy="46599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07" y="4596039"/>
            <a:ext cx="5080643" cy="192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6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109" y="5126856"/>
            <a:ext cx="10961783" cy="768084"/>
          </a:xfrm>
        </p:spPr>
        <p:txBody>
          <a:bodyPr/>
          <a:lstStyle/>
          <a:p>
            <a:r>
              <a:rPr lang="bg-BG" dirty="0" smtClean="0"/>
              <a:t>Форматиране на абзац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88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5" y="100750"/>
            <a:ext cx="10650510" cy="882654"/>
          </a:xfrm>
        </p:spPr>
        <p:txBody>
          <a:bodyPr>
            <a:normAutofit/>
          </a:bodyPr>
          <a:lstStyle/>
          <a:p>
            <a:r>
              <a:rPr lang="bg-BG" sz="3200" dirty="0" smtClean="0"/>
              <a:t>Подравняване и междуредово разстояние на абзац</a:t>
            </a:r>
            <a:endParaRPr lang="en-US" sz="32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809" y="2793607"/>
            <a:ext cx="4726383" cy="189055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auto">
          <a:xfrm>
            <a:off x="3806839" y="3650069"/>
            <a:ext cx="1820238" cy="46599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ounded Rectangular Callout 19"/>
          <p:cNvSpPr/>
          <p:nvPr/>
        </p:nvSpPr>
        <p:spPr bwMode="auto">
          <a:xfrm>
            <a:off x="1173068" y="1622285"/>
            <a:ext cx="2633771" cy="958362"/>
          </a:xfrm>
          <a:prstGeom prst="wedgeRoundRectCallout">
            <a:avLst>
              <a:gd name="adj1" fmla="val 46156"/>
              <a:gd name="adj2" fmla="val 14866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Подравняване на параграф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Rounded Rectangular Callout 23"/>
          <p:cNvSpPr/>
          <p:nvPr/>
        </p:nvSpPr>
        <p:spPr bwMode="auto">
          <a:xfrm>
            <a:off x="6755421" y="1409324"/>
            <a:ext cx="2633771" cy="958362"/>
          </a:xfrm>
          <a:prstGeom prst="wedgeRoundRectCallout">
            <a:avLst>
              <a:gd name="adj1" fmla="val -58222"/>
              <a:gd name="adj2" fmla="val 17534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Междуредово разстояние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5812476" y="3650069"/>
            <a:ext cx="726070" cy="46599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0056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4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Подравняване на абзац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640" y="2793607"/>
            <a:ext cx="4726383" cy="18905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3806839" y="3650069"/>
            <a:ext cx="455547" cy="46599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298031" y="3650065"/>
            <a:ext cx="422260" cy="46599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732298" y="3650066"/>
            <a:ext cx="422260" cy="46599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190202" y="3650067"/>
            <a:ext cx="422260" cy="46599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501160" y="1573823"/>
            <a:ext cx="2633771" cy="958362"/>
          </a:xfrm>
          <a:prstGeom prst="wedgeRoundRectCallout">
            <a:avLst>
              <a:gd name="adj1" fmla="val 73641"/>
              <a:gd name="adj2" fmla="val 16158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Ляво подравняване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3327604" y="1409324"/>
            <a:ext cx="2633771" cy="958362"/>
          </a:xfrm>
          <a:prstGeom prst="wedgeRoundRectCallout">
            <a:avLst>
              <a:gd name="adj1" fmla="val -5810"/>
              <a:gd name="adj2" fmla="val 17901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Централно подравняване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6087398" y="1409324"/>
            <a:ext cx="2633771" cy="958362"/>
          </a:xfrm>
          <a:prstGeom prst="wedgeRoundRectCallout">
            <a:avLst>
              <a:gd name="adj1" fmla="val -88600"/>
              <a:gd name="adj2" fmla="val 17993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Дясно подравняване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6329062" y="4985238"/>
            <a:ext cx="2633771" cy="958362"/>
          </a:xfrm>
          <a:prstGeom prst="wedgeRoundRectCallout">
            <a:avLst>
              <a:gd name="adj1" fmla="val -74413"/>
              <a:gd name="adj2" fmla="val -1400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Двустранно подравняване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591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Подравняване на </a:t>
            </a:r>
            <a:r>
              <a:rPr lang="bg-BG" dirty="0" smtClean="0"/>
              <a:t>абзац – Видео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0087"/>
            <a:ext cx="12192000" cy="646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0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Задаване на междуредово разстояние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0087"/>
            <a:ext cx="12192000" cy="646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3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400" dirty="0" smtClean="0"/>
              <a:t>Форматиране на абзац от диалоговия прозорец</a:t>
            </a:r>
            <a:endParaRPr lang="en-US" sz="3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90"/>
          <a:stretch/>
        </p:blipFill>
        <p:spPr>
          <a:xfrm>
            <a:off x="0" y="1099032"/>
            <a:ext cx="12192000" cy="58065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945576" y="1897469"/>
            <a:ext cx="197799" cy="217081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4705349" y="2038350"/>
            <a:ext cx="6962775" cy="1628775"/>
          </a:xfrm>
          <a:prstGeom prst="wedgeRoundRectCallout">
            <a:avLst>
              <a:gd name="adj1" fmla="val -57222"/>
              <a:gd name="adj2" fmla="val -4744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отворим прозорец с повече възможности за форматиране на абзац, натискаме бутона в долния десен ъгъл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012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3400" dirty="0"/>
              <a:t>Форматиране на абзац от диалоговия прозорец</a:t>
            </a:r>
            <a:endParaRPr lang="en-US" sz="3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38"/>
          <a:stretch/>
        </p:blipFill>
        <p:spPr>
          <a:xfrm>
            <a:off x="0" y="1096196"/>
            <a:ext cx="12192000" cy="5885629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3895725" y="1819275"/>
            <a:ext cx="2724150" cy="733425"/>
          </a:xfrm>
          <a:prstGeom prst="wedgeRoundRectCallout">
            <a:avLst>
              <a:gd name="adj1" fmla="val 20775"/>
              <a:gd name="adj2" fmla="val 13263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Подравняване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7439024" y="2371725"/>
            <a:ext cx="2466975" cy="1028700"/>
          </a:xfrm>
          <a:prstGeom prst="wedgeRoundRectCallout">
            <a:avLst>
              <a:gd name="adj1" fmla="val -56577"/>
              <a:gd name="adj2" fmla="val 10792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Отстъп на първи ред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1981199" y="3581941"/>
            <a:ext cx="2466975" cy="1028700"/>
          </a:xfrm>
          <a:prstGeom prst="wedgeRoundRectCallout">
            <a:avLst>
              <a:gd name="adj1" fmla="val 61184"/>
              <a:gd name="adj2" fmla="val 3940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Разтояние преди и след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7629524" y="4801141"/>
            <a:ext cx="2619376" cy="1028700"/>
          </a:xfrm>
          <a:prstGeom prst="wedgeRoundRectCallout">
            <a:avLst>
              <a:gd name="adj1" fmla="val -62816"/>
              <a:gd name="adj2" fmla="val -5411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Междуредово разстояние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760873" y="4373248"/>
            <a:ext cx="1039852" cy="46599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909447" y="4378230"/>
            <a:ext cx="1339078" cy="46599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1628775" y="5248815"/>
            <a:ext cx="2695574" cy="1457225"/>
          </a:xfrm>
          <a:prstGeom prst="wedgeRoundRectCallout">
            <a:avLst>
              <a:gd name="adj1" fmla="val 70738"/>
              <a:gd name="adj2" fmla="val -314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Преглед на избраното форматиране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5903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04832" cy="5201066"/>
          </a:xfrm>
        </p:spPr>
        <p:txBody>
          <a:bodyPr>
            <a:normAutofit/>
          </a:bodyPr>
          <a:lstStyle/>
          <a:p>
            <a:r>
              <a:rPr lang="bg-BG" sz="3600" dirty="0" smtClean="0"/>
              <a:t>͏</a:t>
            </a:r>
            <a:r>
              <a:rPr lang="bg-BG" sz="3600" b="1" dirty="0" smtClean="0">
                <a:solidFill>
                  <a:schemeClr val="bg1"/>
                </a:solidFill>
              </a:rPr>
              <a:t>Отстъп</a:t>
            </a:r>
            <a:r>
              <a:rPr lang="bg-BG" sz="3600" dirty="0" smtClean="0"/>
              <a:t> – разстоянието от </a:t>
            </a:r>
            <a:r>
              <a:rPr lang="bg-BG" sz="3600" b="1" dirty="0" smtClean="0"/>
              <a:t>левия край на абзаца </a:t>
            </a:r>
            <a:r>
              <a:rPr lang="bg-BG" sz="3600" dirty="0" smtClean="0"/>
              <a:t>до </a:t>
            </a:r>
            <a:r>
              <a:rPr lang="bg-BG" sz="3600" b="1" dirty="0" smtClean="0"/>
              <a:t>левия край на текстовото поле</a:t>
            </a:r>
            <a:r>
              <a:rPr lang="bg-BG" sz="3600" dirty="0"/>
              <a:t> </a:t>
            </a:r>
            <a:r>
              <a:rPr lang="bg-BG" sz="3600" dirty="0" smtClean="0"/>
              <a:t>(същото е и от дясната страна)</a:t>
            </a:r>
            <a:endParaRPr lang="bg-BG" sz="3600" b="1" dirty="0" smtClean="0"/>
          </a:p>
          <a:p>
            <a:r>
              <a:rPr lang="bg-BG" sz="3600" dirty="0" smtClean="0"/>
              <a:t>Мерни единици:</a:t>
            </a:r>
          </a:p>
          <a:p>
            <a:pPr lvl="1"/>
            <a:r>
              <a:rPr lang="bg-BG" sz="3200" b="1" dirty="0" smtClean="0"/>
              <a:t>Сантиметри</a:t>
            </a:r>
            <a:r>
              <a:rPr lang="bg-BG" sz="3200" dirty="0" smtClean="0"/>
              <a:t> или </a:t>
            </a:r>
            <a:r>
              <a:rPr lang="bg-BG" sz="3200" b="1" dirty="0" smtClean="0"/>
              <a:t>инчове</a:t>
            </a:r>
          </a:p>
          <a:p>
            <a:pPr lvl="1"/>
            <a:r>
              <a:rPr lang="bg-BG" sz="3200" b="1" dirty="0" smtClean="0"/>
              <a:t>1</a:t>
            </a:r>
            <a:r>
              <a:rPr lang="en-US" sz="3200" b="1" dirty="0" smtClean="0"/>
              <a:t> </a:t>
            </a:r>
            <a:r>
              <a:rPr lang="bg-BG" sz="3200" dirty="0" smtClean="0"/>
              <a:t>инч</a:t>
            </a:r>
            <a:r>
              <a:rPr lang="bg-BG" sz="3200" b="1" dirty="0" smtClean="0"/>
              <a:t> </a:t>
            </a:r>
            <a:r>
              <a:rPr lang="bg-BG" sz="3200" dirty="0" smtClean="0"/>
              <a:t>= </a:t>
            </a:r>
            <a:r>
              <a:rPr lang="bg-BG" sz="3200" b="1" dirty="0" smtClean="0"/>
              <a:t>2,54 </a:t>
            </a:r>
            <a:r>
              <a:rPr lang="bg-BG" sz="3200" dirty="0" smtClean="0"/>
              <a:t>см.</a:t>
            </a:r>
            <a:endParaRPr lang="bg-BG" sz="3200" dirty="0"/>
          </a:p>
          <a:p>
            <a:r>
              <a:rPr lang="bg-BG" sz="3600" dirty="0" smtClean="0"/>
              <a:t>Разстоянията преди и след параграф и междуредовото разстояние се задава в </a:t>
            </a:r>
            <a:r>
              <a:rPr lang="bg-BG" sz="3600" b="1" dirty="0" smtClean="0"/>
              <a:t>пунктове</a:t>
            </a:r>
            <a:r>
              <a:rPr lang="bg-BG" sz="3600" dirty="0" smtClean="0"/>
              <a:t> (</a:t>
            </a:r>
            <a:r>
              <a:rPr lang="en-US" sz="3600" b="1" dirty="0" err="1" smtClean="0"/>
              <a:t>pt</a:t>
            </a:r>
            <a:r>
              <a:rPr lang="bg-BG" sz="3600" dirty="0" smtClean="0"/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Отстъп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71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243250" y="1371605"/>
            <a:ext cx="8663358" cy="533443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 smtClean="0"/>
              <a:t>͏</a:t>
            </a:r>
            <a:r>
              <a:rPr lang="bg-BG" b="1" dirty="0" smtClean="0"/>
              <a:t>Характеристики</a:t>
            </a:r>
            <a:r>
              <a:rPr lang="bg-BG" dirty="0" smtClean="0"/>
              <a:t> </a:t>
            </a:r>
            <a:r>
              <a:rPr lang="bg-BG" dirty="0" smtClean="0"/>
              <a:t>на символ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 smtClean="0"/>
              <a:t>͏</a:t>
            </a:r>
            <a:r>
              <a:rPr lang="bg-BG" b="1" dirty="0" smtClean="0"/>
              <a:t>Форматиране</a:t>
            </a:r>
            <a:r>
              <a:rPr lang="bg-BG" dirty="0" smtClean="0"/>
              <a:t> </a:t>
            </a:r>
            <a:r>
              <a:rPr lang="bg-BG" dirty="0" smtClean="0"/>
              <a:t>на </a:t>
            </a:r>
            <a:r>
              <a:rPr lang="bg-BG" dirty="0" smtClean="0"/>
              <a:t>символи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 smtClean="0"/>
              <a:t>͏</a:t>
            </a:r>
            <a:r>
              <a:rPr lang="bg-BG" b="1" dirty="0" smtClean="0"/>
              <a:t>Скритите символи</a:t>
            </a:r>
            <a:endParaRPr lang="bg-BG" b="1" dirty="0" smtClean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 smtClean="0"/>
              <a:t>͏</a:t>
            </a:r>
            <a:r>
              <a:rPr lang="bg-BG" b="1" dirty="0" smtClean="0"/>
              <a:t>Форматиране</a:t>
            </a:r>
            <a:r>
              <a:rPr lang="bg-BG" dirty="0" smtClean="0"/>
              <a:t> </a:t>
            </a:r>
            <a:r>
              <a:rPr lang="bg-BG" dirty="0" smtClean="0"/>
              <a:t>на абзац</a:t>
            </a: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sz="3400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5" y="1321757"/>
            <a:ext cx="10144593" cy="5384284"/>
            <a:chOff x="491307" y="1520950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91307" y="1520950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258116" y="3980926"/>
            <a:ext cx="2082533" cy="2253824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57195" y="1547936"/>
            <a:ext cx="9579208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chemeClr val="bg2"/>
              </a:buClr>
            </a:pPr>
            <a:r>
              <a:rPr lang="bg-BG" sz="31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Характеристики на символ</a:t>
            </a:r>
            <a:r>
              <a:rPr lang="bg-BG" sz="3100" b="1" dirty="0" smtClean="0">
                <a:solidFill>
                  <a:schemeClr val="bg2"/>
                </a:solidFill>
              </a:rPr>
              <a:t>:</a:t>
            </a:r>
          </a:p>
          <a:p>
            <a:pPr lvl="1">
              <a:buClr>
                <a:schemeClr val="bg2"/>
              </a:buClr>
            </a:pPr>
            <a:r>
              <a:rPr lang="bg-BG" sz="2900" b="1" dirty="0" smtClean="0">
                <a:solidFill>
                  <a:schemeClr val="bg2"/>
                </a:solidFill>
              </a:rPr>
              <a:t>Цветове</a:t>
            </a:r>
            <a:r>
              <a:rPr lang="bg-BG" sz="2900" dirty="0" smtClean="0">
                <a:solidFill>
                  <a:schemeClr val="bg2"/>
                </a:solidFill>
              </a:rPr>
              <a:t>,</a:t>
            </a:r>
            <a:r>
              <a:rPr lang="bg-BG" sz="2900" b="1" dirty="0" smtClean="0">
                <a:solidFill>
                  <a:schemeClr val="bg2"/>
                </a:solidFill>
              </a:rPr>
              <a:t> големина </a:t>
            </a:r>
            <a:r>
              <a:rPr lang="bg-BG" sz="2900" dirty="0" smtClean="0">
                <a:solidFill>
                  <a:schemeClr val="bg2"/>
                </a:solidFill>
              </a:rPr>
              <a:t>и</a:t>
            </a:r>
            <a:r>
              <a:rPr lang="bg-BG" sz="2900" b="1" dirty="0" smtClean="0">
                <a:solidFill>
                  <a:schemeClr val="bg2"/>
                </a:solidFill>
              </a:rPr>
              <a:t> шрифт</a:t>
            </a:r>
            <a:endParaRPr lang="bg-BG" sz="2900" b="1" dirty="0">
              <a:solidFill>
                <a:schemeClr val="bg2"/>
              </a:solidFill>
            </a:endParaRPr>
          </a:p>
          <a:p>
            <a:pPr>
              <a:buClr>
                <a:schemeClr val="bg2"/>
              </a:buClr>
            </a:pPr>
            <a:r>
              <a:rPr lang="bg-BG" sz="3100" dirty="0" smtClean="0">
                <a:solidFill>
                  <a:schemeClr val="bg2"/>
                </a:solidFill>
              </a:rPr>
              <a:t> Компютърните текстове съдържат </a:t>
            </a:r>
            <a:r>
              <a:rPr lang="bg-BG" sz="3100" b="1" dirty="0" smtClean="0">
                <a:solidFill>
                  <a:schemeClr val="bg2"/>
                </a:solidFill>
              </a:rPr>
              <a:t>скрити символи</a:t>
            </a:r>
          </a:p>
          <a:p>
            <a:pPr>
              <a:buClr>
                <a:schemeClr val="bg2"/>
              </a:buClr>
            </a:pP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Отстъп</a:t>
            </a:r>
            <a:r>
              <a:rPr lang="bg-BG" sz="3200" dirty="0"/>
              <a:t> </a:t>
            </a:r>
            <a:r>
              <a:rPr lang="bg-BG" sz="3200" dirty="0">
                <a:solidFill>
                  <a:schemeClr val="bg2"/>
                </a:solidFill>
              </a:rPr>
              <a:t>– разстоянието от </a:t>
            </a:r>
            <a:r>
              <a:rPr lang="bg-BG" sz="3200" b="1" dirty="0">
                <a:solidFill>
                  <a:schemeClr val="bg2"/>
                </a:solidFill>
              </a:rPr>
              <a:t>левия край на абзаца </a:t>
            </a:r>
            <a:r>
              <a:rPr lang="bg-BG" sz="3200" dirty="0">
                <a:solidFill>
                  <a:schemeClr val="bg2"/>
                </a:solidFill>
              </a:rPr>
              <a:t>до </a:t>
            </a:r>
            <a:r>
              <a:rPr lang="bg-BG" sz="3200" b="1" dirty="0">
                <a:solidFill>
                  <a:schemeClr val="bg2"/>
                </a:solidFill>
              </a:rPr>
              <a:t>левия край на текстовото </a:t>
            </a:r>
            <a:r>
              <a:rPr lang="bg-BG" sz="3200" b="1" dirty="0" smtClean="0">
                <a:solidFill>
                  <a:schemeClr val="bg2"/>
                </a:solidFill>
              </a:rPr>
              <a:t>поле</a:t>
            </a:r>
          </a:p>
          <a:p>
            <a:pPr>
              <a:buClr>
                <a:schemeClr val="bg2"/>
              </a:buClr>
            </a:pPr>
            <a:r>
              <a:rPr lang="bg-BG" sz="3200" b="1" dirty="0" smtClean="0">
                <a:solidFill>
                  <a:schemeClr val="bg2"/>
                </a:solidFill>
              </a:rPr>
              <a:t>Мерни единици:</a:t>
            </a:r>
          </a:p>
          <a:p>
            <a:pPr lvl="1">
              <a:buClr>
                <a:schemeClr val="bg2"/>
              </a:buClr>
            </a:pPr>
            <a:r>
              <a:rPr lang="bg-BG" sz="3000" b="1" dirty="0" smtClean="0">
                <a:solidFill>
                  <a:schemeClr val="bg2"/>
                </a:solidFill>
              </a:rPr>
              <a:t>Инчове </a:t>
            </a:r>
            <a:r>
              <a:rPr lang="bg-BG" sz="3000" dirty="0" smtClean="0">
                <a:solidFill>
                  <a:schemeClr val="bg2"/>
                </a:solidFill>
              </a:rPr>
              <a:t>и </a:t>
            </a:r>
            <a:r>
              <a:rPr lang="bg-BG" sz="3000" b="1" dirty="0" smtClean="0">
                <a:solidFill>
                  <a:schemeClr val="bg2"/>
                </a:solidFill>
              </a:rPr>
              <a:t>сантиметри </a:t>
            </a:r>
            <a:r>
              <a:rPr lang="bg-BG" sz="3000" dirty="0" smtClean="0">
                <a:solidFill>
                  <a:schemeClr val="bg2"/>
                </a:solidFill>
              </a:rPr>
              <a:t>(</a:t>
            </a:r>
            <a:r>
              <a:rPr lang="bg-BG" sz="2800" dirty="0">
                <a:solidFill>
                  <a:schemeClr val="bg2"/>
                </a:solidFill>
              </a:rPr>
              <a:t>1 инч = 2,54 см</a:t>
            </a:r>
            <a:r>
              <a:rPr lang="bg-BG" sz="2800" dirty="0" smtClean="0">
                <a:solidFill>
                  <a:schemeClr val="bg2"/>
                </a:solidFill>
              </a:rPr>
              <a:t>.</a:t>
            </a:r>
            <a:r>
              <a:rPr lang="bg-BG" sz="3000" dirty="0" smtClean="0">
                <a:solidFill>
                  <a:schemeClr val="bg2"/>
                </a:solidFill>
              </a:rPr>
              <a:t>)</a:t>
            </a:r>
          </a:p>
          <a:p>
            <a:pPr>
              <a:buClr>
                <a:schemeClr val="bg2"/>
              </a:buClr>
            </a:pPr>
            <a:endParaRPr lang="bg-BG" sz="3100" b="1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Характеристики на </a:t>
            </a:r>
            <a:r>
              <a:rPr lang="bg-BG" dirty="0" smtClean="0"/>
              <a:t>символ</a:t>
            </a:r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 smtClean="0"/>
              <a:t>Различни видове шрифтове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408" y="1547864"/>
            <a:ext cx="2543542" cy="223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87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274767" cy="5547575"/>
          </a:xfrm>
        </p:spPr>
        <p:txBody>
          <a:bodyPr>
            <a:normAutofit/>
          </a:bodyPr>
          <a:lstStyle/>
          <a:p>
            <a:r>
              <a:rPr lang="bg-BG" b="1" dirty="0" smtClean="0"/>
              <a:t>Компютърният текст </a:t>
            </a:r>
            <a:r>
              <a:rPr lang="bg-BG" dirty="0" smtClean="0"/>
              <a:t>може да се оформя с различни </a:t>
            </a:r>
            <a:r>
              <a:rPr lang="bg-BG" b="1" dirty="0" smtClean="0"/>
              <a:t>характеристики на символите</a:t>
            </a:r>
            <a:r>
              <a:rPr lang="bg-BG" dirty="0" smtClean="0"/>
              <a:t>:</a:t>
            </a:r>
          </a:p>
          <a:p>
            <a:pPr lvl="1"/>
            <a:r>
              <a:rPr lang="bg-BG" b="1" dirty="0"/>
              <a:t>Ц</a:t>
            </a:r>
            <a:r>
              <a:rPr lang="bg-BG" b="1" dirty="0" smtClean="0"/>
              <a:t>ветове</a:t>
            </a:r>
            <a:r>
              <a:rPr lang="bg-BG" dirty="0" smtClean="0"/>
              <a:t>, </a:t>
            </a:r>
            <a:r>
              <a:rPr lang="bg-BG" b="1" dirty="0" smtClean="0"/>
              <a:t>големина</a:t>
            </a:r>
            <a:r>
              <a:rPr lang="bg-BG" dirty="0" smtClean="0"/>
              <a:t> и </a:t>
            </a:r>
            <a:r>
              <a:rPr lang="bg-BG" b="1" dirty="0" smtClean="0"/>
              <a:t>очертание</a:t>
            </a:r>
          </a:p>
          <a:p>
            <a:r>
              <a:rPr lang="bg-BG" b="1" dirty="0" smtClean="0"/>
              <a:t>Очертаването</a:t>
            </a:r>
            <a:r>
              <a:rPr lang="bg-BG" dirty="0" smtClean="0"/>
              <a:t> на символите се нарича </a:t>
            </a:r>
            <a:r>
              <a:rPr lang="bg-BG" b="1" dirty="0" smtClean="0"/>
              <a:t>шрифт</a:t>
            </a:r>
            <a:r>
              <a:rPr lang="bg-BG" dirty="0" smtClean="0"/>
              <a:t> (</a:t>
            </a:r>
            <a:r>
              <a:rPr lang="en-US" b="1" dirty="0"/>
              <a:t>F</a:t>
            </a:r>
            <a:r>
              <a:rPr lang="en-US" b="1" dirty="0" smtClean="0"/>
              <a:t>ont</a:t>
            </a:r>
            <a:r>
              <a:rPr lang="bg-BG" dirty="0" smtClean="0"/>
              <a:t>)</a:t>
            </a:r>
          </a:p>
          <a:p>
            <a:pPr lvl="1"/>
            <a:r>
              <a:rPr lang="bg-BG" dirty="0" smtClean="0"/>
              <a:t>Всеки шрифт има </a:t>
            </a:r>
            <a:r>
              <a:rPr lang="bg-BG" b="1" dirty="0" smtClean="0"/>
              <a:t>име</a:t>
            </a:r>
            <a:r>
              <a:rPr lang="bg-BG" dirty="0" smtClean="0"/>
              <a:t> (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Arial</a:t>
            </a:r>
            <a:r>
              <a:rPr lang="en-US" dirty="0" smtClean="0"/>
              <a:t>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Times New Roman</a:t>
            </a:r>
            <a:r>
              <a:rPr lang="en-US" dirty="0" smtClean="0"/>
              <a:t>,</a:t>
            </a:r>
            <a:r>
              <a:rPr lang="en-US" b="1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Courier New</a:t>
            </a:r>
            <a:r>
              <a:rPr lang="en-US" dirty="0" smtClean="0"/>
              <a:t>, </a:t>
            </a:r>
            <a:r>
              <a:rPr lang="en-US" dirty="0" smtClean="0">
                <a:latin typeface="Comic Sans MS" panose="030F0702030302020204" pitchFamily="66" charset="0"/>
              </a:rPr>
              <a:t>Comic Sans</a:t>
            </a:r>
            <a:r>
              <a:rPr lang="bg-BG" dirty="0" smtClean="0">
                <a:latin typeface="Comic Sans MS" panose="030F0702030302020204" pitchFamily="66" charset="0"/>
              </a:rPr>
              <a:t>, </a:t>
            </a:r>
            <a:r>
              <a:rPr lang="en-US" dirty="0" smtClean="0"/>
              <a:t>Calibri</a:t>
            </a:r>
            <a:r>
              <a:rPr lang="bg-BG" dirty="0" smtClean="0"/>
              <a:t>...)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Характеристики на </a:t>
            </a:r>
            <a:r>
              <a:rPr lang="bg-BG" dirty="0" smtClean="0"/>
              <a:t>символ</a:t>
            </a: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7721847" y="5178667"/>
            <a:ext cx="3949210" cy="1424355"/>
          </a:xfrm>
          <a:prstGeom prst="wedgeRoundRectCallout">
            <a:avLst>
              <a:gd name="adj1" fmla="val -72039"/>
              <a:gd name="adj2" fmla="val -683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Кой от изброените шрифтове е използван в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презентацията?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230923" y="3859823"/>
            <a:ext cx="8465529" cy="1019908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346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109" y="5337874"/>
            <a:ext cx="10961783" cy="768084"/>
          </a:xfrm>
        </p:spPr>
        <p:txBody>
          <a:bodyPr/>
          <a:lstStyle/>
          <a:p>
            <a:r>
              <a:rPr lang="bg-BG" dirty="0"/>
              <a:t>Форматиране на </a:t>
            </a:r>
            <a:r>
              <a:rPr lang="bg-BG" dirty="0" smtClean="0"/>
              <a:t>символи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59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Задаване на шрифт и размер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733" y="2990788"/>
            <a:ext cx="4782511" cy="1660343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 bwMode="auto">
          <a:xfrm>
            <a:off x="2549769" y="1538654"/>
            <a:ext cx="1529861" cy="729761"/>
          </a:xfrm>
          <a:prstGeom prst="wedgeRoundRectCallout">
            <a:avLst>
              <a:gd name="adj1" fmla="val 38565"/>
              <a:gd name="adj2" fmla="val 15611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Шрифт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763108" y="3156438"/>
            <a:ext cx="1714500" cy="465993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5679832" y="1626578"/>
            <a:ext cx="1652954" cy="729761"/>
          </a:xfrm>
          <a:prstGeom prst="wedgeRoundRectCallout">
            <a:avLst>
              <a:gd name="adj1" fmla="val -32535"/>
              <a:gd name="adj2" fmla="val 13358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Размер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477608" y="3156437"/>
            <a:ext cx="1608992" cy="465993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0613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Задаване на шрифт и </a:t>
            </a:r>
            <a:r>
              <a:rPr lang="bg-BG" dirty="0" smtClean="0"/>
              <a:t>размер</a:t>
            </a:r>
            <a:r>
              <a:rPr lang="en-US" dirty="0" smtClean="0"/>
              <a:t> </a:t>
            </a:r>
            <a:r>
              <a:rPr lang="en-US" dirty="0" smtClean="0"/>
              <a:t>– </a:t>
            </a:r>
            <a:r>
              <a:rPr lang="bg-BG" dirty="0" smtClean="0"/>
              <a:t>Видео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0082"/>
            <a:ext cx="12192000" cy="646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07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Задаване на стил и цвят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745" y="2990788"/>
            <a:ext cx="4782511" cy="166034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867882" y="3718413"/>
            <a:ext cx="2609117" cy="465993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1511544" y="2462579"/>
            <a:ext cx="1529861" cy="729761"/>
          </a:xfrm>
          <a:prstGeom prst="wedgeRoundRectCallout">
            <a:avLst>
              <a:gd name="adj1" fmla="val 98335"/>
              <a:gd name="adj2" fmla="val 13261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Стил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476998" y="3718412"/>
            <a:ext cx="1885951" cy="465993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9445869" y="2462579"/>
            <a:ext cx="1529861" cy="729761"/>
          </a:xfrm>
          <a:prstGeom prst="wedgeRoundRectCallout">
            <a:avLst>
              <a:gd name="adj1" fmla="val -113974"/>
              <a:gd name="adj2" fmla="val 13653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Цвят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1167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Задаване на стил и </a:t>
            </a:r>
            <a:r>
              <a:rPr lang="bg-BG" dirty="0" smtClean="0"/>
              <a:t>цвят</a:t>
            </a:r>
            <a:r>
              <a:rPr lang="en-US" dirty="0" smtClean="0"/>
              <a:t> – </a:t>
            </a:r>
            <a:r>
              <a:rPr lang="bg-BG" dirty="0" smtClean="0"/>
              <a:t>Видео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7671"/>
            <a:ext cx="12192000" cy="646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03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8706</TotalTime>
  <Words>495</Words>
  <Application>Microsoft Office PowerPoint</Application>
  <PresentationFormat>Widescreen</PresentationFormat>
  <Paragraphs>105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맑은 고딕</vt:lpstr>
      <vt:lpstr>Arial</vt:lpstr>
      <vt:lpstr>Calibri</vt:lpstr>
      <vt:lpstr>Comic Sans MS</vt:lpstr>
      <vt:lpstr>Consolas</vt:lpstr>
      <vt:lpstr>Courier New</vt:lpstr>
      <vt:lpstr>Times New Roman</vt:lpstr>
      <vt:lpstr>Wingdings</vt:lpstr>
      <vt:lpstr>Wingdings 2</vt:lpstr>
      <vt:lpstr>1_SoftUni3_1</vt:lpstr>
      <vt:lpstr>Форматиране на текст на ниво символи и ниво абзац</vt:lpstr>
      <vt:lpstr>Съдържание</vt:lpstr>
      <vt:lpstr>PowerPoint Presentation</vt:lpstr>
      <vt:lpstr>Характеристики на символ</vt:lpstr>
      <vt:lpstr>PowerPoint Presentation</vt:lpstr>
      <vt:lpstr>Задаване на шрифт и размер</vt:lpstr>
      <vt:lpstr>Задаване на шрифт и размер – Видео</vt:lpstr>
      <vt:lpstr>Задаване на стил и цвят</vt:lpstr>
      <vt:lpstr>Задаване на стил и цвят – Видео</vt:lpstr>
      <vt:lpstr>PowerPoint Presentation</vt:lpstr>
      <vt:lpstr>Скритите символи в компютърния текст</vt:lpstr>
      <vt:lpstr>PowerPoint Presentation</vt:lpstr>
      <vt:lpstr>Подравняване и междуредово разстояние на абзац</vt:lpstr>
      <vt:lpstr>Подравняване на абзац</vt:lpstr>
      <vt:lpstr>Подравняване на абзац – Видео</vt:lpstr>
      <vt:lpstr>Задаване на междуредово разстояние</vt:lpstr>
      <vt:lpstr>Форматиране на абзац от диалоговия прозорец</vt:lpstr>
      <vt:lpstr>Форматиране на абзац от диалоговия прозорец</vt:lpstr>
      <vt:lpstr>Отстъп</vt:lpstr>
      <vt:lpstr>Обобщение</vt:lpstr>
      <vt:lpstr>PowerPoint Presentation</vt:lpstr>
      <vt:lpstr>Лиценз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the Trainers</dc:title>
  <dc:subject>Train the Trainers - – Practical Training Course @ SoftUni</dc:subject>
  <dc:creator>Software University Foundation</dc:creator>
  <cp:keywords>Trainers, Trainer, Train the Trainers, Software University, SoftUni, programming, coding, software development, education, training, course</cp:keywords>
  <dc:description>Train the Trainers Course @ SoftUni – https://softuni.bg/opencourses/train-the-trainers</dc:description>
  <cp:lastModifiedBy>PC</cp:lastModifiedBy>
  <cp:revision>1186</cp:revision>
  <dcterms:created xsi:type="dcterms:W3CDTF">2018-05-23T13:08:44Z</dcterms:created>
  <dcterms:modified xsi:type="dcterms:W3CDTF">2023-09-28T16:22:39Z</dcterms:modified>
  <cp:category>computer programming, programming</cp:category>
</cp:coreProperties>
</file>